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8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170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31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331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331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1331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31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32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32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32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32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32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32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32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32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3328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329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330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B307266-FEA1-4B0E-812A-EEA47055876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3331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3332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1" grpId="0"/>
      <p:bldP spid="13332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33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3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3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050591-AA4D-4627-B325-A55E34EAAF7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266700"/>
      </p:ext>
    </p:extLst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524DF38-ED08-4A6B-A7A4-D7494F2D476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425605"/>
      </p:ext>
    </p:extLst>
  </p:cSld>
  <p:clrMapOvr>
    <a:masterClrMapping/>
  </p:clrMapOvr>
  <p:transition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36729A7-82A4-4147-AC06-3224F001DD3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186023"/>
      </p:ext>
    </p:extLst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B8FF48-03ED-41DA-BE3A-BA3797EA176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289078"/>
      </p:ext>
    </p:extLst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E3EC-5EAD-46A0-B1B5-B8AA7AF2E00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620229"/>
      </p:ext>
    </p:extLst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A00FDF-33EF-447D-A4F3-77300F79777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500286"/>
      </p:ext>
    </p:extLst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B44C26F-9378-4A15-AAD5-435BBC93CBA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535434"/>
      </p:ext>
    </p:extLst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B2E292-A9EB-49FE-BB41-6DAE5FD4C3B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21400"/>
      </p:ext>
    </p:extLst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929EC6-2FE3-4E52-A04D-5D7AAA19D75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402651"/>
      </p:ext>
    </p:extLst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1C280D-4B34-4FA7-9EF2-2B1106F10A5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057232"/>
      </p:ext>
    </p:extLst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0D06EA0-6245-4D8E-AFF9-B5DE27B834E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275769"/>
      </p:ext>
    </p:extLst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33CD21A2-01A7-4CA5-8B8C-587FA19E2B6C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2295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2297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2298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2299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2300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2301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230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30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30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2" grpId="0"/>
      <p:bldP spid="12303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30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30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30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30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30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30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30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30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30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30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30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30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30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30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30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://ru.wikipedia.org/wiki/%D0%A4%D0%B0%D0%B9%D0%BB:Kutuzov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4%D0%B0%D0%B9%D0%BB:Tikhotski.jpg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ru.wikipedia.org/wiki/%D0%A4%D0%B0%D0%B9%D0%BB:Kutuzov_in_1777.jp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St._George%27s_day_1915.jpeg" TargetMode="External"/><Relationship Id="rId2" Type="http://schemas.openxmlformats.org/officeDocument/2006/relationships/hyperlink" Target="http://ru.wikipedia.org/w/index.php?title=%D0%9D%D0%B0%D1%80%D0%BE%D0%B4%D0%BD%D1%8B%D0%B9_%D0%B4%D0%BE%D0%BC_%D0%9D%D0%B8%D0%BA%D0%BE%D0%BB%D0%B0%D1%8F_II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4%D0%B5%D0%BD%D1%8C_%D0%93%D0%B5%D1%80%D0%BE%D0%B5%D0%B2_%D0%9E%D1%82%D0%B5%D1%87%D0%B5%D1%81%D1%82%D0%B2%D0%B0" TargetMode="External"/><Relationship Id="rId2" Type="http://schemas.openxmlformats.org/officeDocument/2006/relationships/hyperlink" Target="http://ru.wikipedia.org/wiki/2007_%D0%B3%D0%BE%D0%B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ru.wikipedia.org/wiki/%D0%A4%D0%B0%D0%B9%D0%BB:Cath2russia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3%D0%B5%D0%BE%D1%80%D0%B3%D0%B8%D0%B9_%D0%9F%D0%BE%D0%B1%D0%B5%D0%B4%D0%BE%D0%BD%D0%BE%D1%81%D0%B5%D1%86" TargetMode="External"/><Relationship Id="rId2" Type="http://schemas.openxmlformats.org/officeDocument/2006/relationships/hyperlink" Target="http://ru.wikipedia.org/wiki/%D0%9E%D1%80%D0%B4%D0%B5%D0%BD%D0%B0_%D0%A0%D0%BE%D1%81%D1%81%D0%B8%D0%B9%D1%81%D0%BA%D0%BE%D0%B9_%D0%B8%D0%BC%D0%BF%D0%B5%D1%80%D0%B8%D0%B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ru.wikipedia.org/wiki/%D0%A4%D0%B0%D0%B9%D0%BB:Order_of_St._George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ru.wikipedia.org/wiki/%D0%A4%D0%B0%D0%B9%D0%BB:Orderglory_rib.png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ru.wikipedia.org/wiki/%D0%A4%D0%B0%D0%B9%D0%BB:Star_and_badges_to_Order_St_George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ru.wikipedia.org/wiki/%D0%A4%D0%B0%D0%B9%D0%BB:%D0%9E%D1%80%D0%B4%D0%B5%D0%BD_%D1%81%D0%B2_%D0%93%D0%B5%D0%BE%D1%80%D0%B3%D0%B8%D1%8F_%D0%BD%D0%BE%D1%88%D0%B5%D0%BD%D0%B8%D0%B5.p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ru.wikipedia.org/wiki/%D0%A4%D0%B0%D0%B9%D0%BB:Kutuzov1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%D0%9A%D1%83%D1%82%D1%83%D0%B7%D0%BE%D0%B2,_%D0%9C%D0%B8%D1%85%D0%B0%D0%B8%D0%BB_%D0%98%D0%BB%D0%BB%D0%B0%D1%80%D0%B8%D0%BE%D0%BD%D0%BE%D0%B2%D0%B8%D1%87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http://ru.wikipedia.org/wiki/1770_%D0%B3%D0%BE%D0%B4" TargetMode="External"/><Relationship Id="rId7" Type="http://schemas.openxmlformats.org/officeDocument/2006/relationships/hyperlink" Target="http://ru.wikipedia.org/wiki/%D0%A4%D0%B0%D0%B9%D0%BB:Kutuzov_in_1777.jpg" TargetMode="External"/><Relationship Id="rId2" Type="http://schemas.openxmlformats.org/officeDocument/2006/relationships/hyperlink" Target="http://ru.wikipedia.org/wiki/%D0%9A%D1%83%D1%82%D1%83%D0%B7%D0%BE%D0%B2,_%D0%9C%D0%B8%D1%85%D0%B0%D0%B8%D0%BB_%D0%98%D0%BB%D0%BB%D0%B0%D1%80%D0%B8%D0%BE%D0%BD%D0%BE%D0%B2%D0%B8%D1%87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ru.wikipedia.org/wiki/%D0%A4%D0%BE%D1%88,_%D0%A4%D0%B5%D1%80%D0%B4%D0%B8%D0%BD%D0%B0%D0%BD%D0%B4" TargetMode="External"/><Relationship Id="rId5" Type="http://schemas.openxmlformats.org/officeDocument/2006/relationships/hyperlink" Target="http://ru.wikipedia.org/wiki/1916_%D0%B3%D0%BE%D0%B4" TargetMode="External"/><Relationship Id="rId4" Type="http://schemas.openxmlformats.org/officeDocument/2006/relationships/hyperlink" Target="http://ru.wikipedia.org/wiki/%D0%9F%D0%BB%D0%B5%D0%BC%D1%8F%D0%BD%D0%BD%D0%B8%D0%BA%D0%BE%D0%B2,_%D0%9F%D1%91%D1%82%D1%80_%D0%93%D1%80%D0%B8%D0%B3%D0%BE%D1%80%D1%8C%D0%B5%D0%B2%D0%B8%D1%8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1769_%D0%B3%D0%BE%D0%B4" TargetMode="External"/><Relationship Id="rId2" Type="http://schemas.openxmlformats.org/officeDocument/2006/relationships/hyperlink" Target="http://ru.wikipedia.org/wiki/26_%D0%BD%D0%BE%D1%8F%D0%B1%D1%8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1916" TargetMode="External"/><Relationship Id="rId5" Type="http://schemas.openxmlformats.org/officeDocument/2006/relationships/hyperlink" Target="http://ru.wikipedia.org/wiki/%D0%97%D0%B8%D0%BC%D0%BD%D0%B8%D0%B9_%D0%B4%D0%B2%D0%BE%D1%80%D0%B5%D1%86" TargetMode="External"/><Relationship Id="rId4" Type="http://schemas.openxmlformats.org/officeDocument/2006/relationships/hyperlink" Target="http://ru.wikipedia.org/wiki/%D0%95%D0%BA%D0%B0%D1%82%D0%B5%D1%80%D0%B8%D0%BD%D0%B0_I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> </a:t>
            </a:r>
            <a:r>
              <a:rPr lang="ru-RU" b="1" i="1">
                <a:solidFill>
                  <a:schemeClr val="bg2"/>
                </a:solidFill>
              </a:rPr>
              <a:t>9 декабря – </a:t>
            </a:r>
            <a:br>
              <a:rPr lang="ru-RU" b="1" i="1">
                <a:solidFill>
                  <a:schemeClr val="bg2"/>
                </a:solidFill>
              </a:rPr>
            </a:br>
            <a:r>
              <a:rPr lang="ru-RU" b="1" i="1">
                <a:solidFill>
                  <a:schemeClr val="bg2"/>
                </a:solidFill>
              </a:rPr>
              <a:t>День Героев</a:t>
            </a:r>
            <a:br>
              <a:rPr lang="ru-RU" b="1" i="1">
                <a:solidFill>
                  <a:schemeClr val="bg2"/>
                </a:solidFill>
              </a:rPr>
            </a:br>
            <a:r>
              <a:rPr lang="ru-RU" b="1" i="1">
                <a:solidFill>
                  <a:schemeClr val="bg2"/>
                </a:solidFill>
              </a:rPr>
              <a:t>Отечества</a:t>
            </a:r>
          </a:p>
        </p:txBody>
      </p:sp>
      <p:pic>
        <p:nvPicPr>
          <p:cNvPr id="4115" name="Picture 19" descr="265px-Kutuzov1">
            <a:hlinkClick r:id="rId2"/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533400"/>
            <a:ext cx="1981200" cy="2895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16" name="Picture 20" descr="200px-Kutuzov_in_1777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267200"/>
            <a:ext cx="1676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21" descr="215px-Tikhotski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38200"/>
            <a:ext cx="20478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22" descr="Г-п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267200"/>
            <a:ext cx="1676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>
                <a:latin typeface="Times New Roman" pitchFamily="18" charset="0"/>
              </a:rPr>
              <a:t>Обед георгиевских кавалеров </a:t>
            </a:r>
            <a:br>
              <a:rPr lang="ru-RU" sz="2400">
                <a:latin typeface="Times New Roman" pitchFamily="18" charset="0"/>
              </a:rPr>
            </a:br>
            <a:r>
              <a:rPr lang="ru-RU" sz="2400">
                <a:latin typeface="Times New Roman" pitchFamily="18" charset="0"/>
              </a:rPr>
              <a:t>в </a:t>
            </a:r>
            <a:r>
              <a:rPr lang="ru-RU" sz="2400">
                <a:latin typeface="Times New Roman" pitchFamily="18" charset="0"/>
                <a:hlinkClick r:id="rId2" tooltip="Народный дом Николая II (страница отсутствует)"/>
              </a:rPr>
              <a:t>народном доме Николая II</a:t>
            </a:r>
            <a:r>
              <a:rPr lang="ru-RU" sz="2400">
                <a:latin typeface="Times New Roman" pitchFamily="18" charset="0"/>
              </a:rPr>
              <a:t>.</a:t>
            </a:r>
          </a:p>
        </p:txBody>
      </p:sp>
      <p:pic>
        <p:nvPicPr>
          <p:cNvPr id="31748" name="Picture 4" descr="220px-St">
            <a:hlinkClick r:id="rId3"/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1676400"/>
            <a:ext cx="6553200" cy="4648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371600"/>
          </a:xfrm>
        </p:spPr>
        <p:txBody>
          <a:bodyPr/>
          <a:lstStyle/>
          <a:p>
            <a:endParaRPr lang="ru-RU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</a:rPr>
              <a:t>В </a:t>
            </a:r>
            <a:r>
              <a:rPr lang="ru-RU" sz="2400" u="sng">
                <a:solidFill>
                  <a:schemeClr val="accent1"/>
                </a:solidFill>
                <a:latin typeface="Times New Roman" pitchFamily="18" charset="0"/>
              </a:rPr>
              <a:t>2000 году</a:t>
            </a:r>
            <a:r>
              <a:rPr lang="ru-RU" sz="2400">
                <a:latin typeface="Times New Roman" pitchFamily="18" charset="0"/>
              </a:rPr>
              <a:t>, по указу президента РФ,</a:t>
            </a:r>
          </a:p>
          <a:p>
            <a:pPr algn="r"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ордену был возвращен статус </a:t>
            </a:r>
          </a:p>
          <a:p>
            <a:pPr algn="r"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высшей военной награды.</a:t>
            </a:r>
          </a:p>
          <a:p>
            <a:pPr algn="r">
              <a:lnSpc>
                <a:spcPct val="90000"/>
              </a:lnSpc>
            </a:pPr>
            <a:r>
              <a:rPr lang="ru-RU" sz="2400">
                <a:latin typeface="Times New Roman" pitchFamily="18" charset="0"/>
              </a:rPr>
              <a:t>С </a:t>
            </a:r>
            <a:r>
              <a:rPr lang="ru-RU" sz="2400">
                <a:latin typeface="Times New Roman" pitchFamily="18" charset="0"/>
                <a:hlinkClick r:id="rId2" tooltip="2007 год"/>
              </a:rPr>
              <a:t>2007 года</a:t>
            </a:r>
            <a:r>
              <a:rPr lang="ru-RU" sz="2400">
                <a:latin typeface="Times New Roman" pitchFamily="18" charset="0"/>
              </a:rPr>
              <a:t> этот день празднуется как  </a:t>
            </a:r>
          </a:p>
          <a:p>
            <a:pPr algn="r"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  <a:hlinkClick r:id="rId3" tooltip="День Героев Отечества"/>
              </a:rPr>
              <a:t>День Героев Отечества</a:t>
            </a:r>
            <a:r>
              <a:rPr lang="ru-RU" sz="2400"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Первым героем в новейшей истории России,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получившим эту награду стал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генерал-полковник Сергей Макаров,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а получил он её в 2008 году.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Он был удостоен этой высочайшей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награды за мужество, проявленное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во время службы в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Северо-Кавказком регионе.</a:t>
            </a:r>
          </a:p>
        </p:txBody>
      </p:sp>
      <p:pic>
        <p:nvPicPr>
          <p:cNvPr id="34820" name="Picture 4" descr="Г-п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343400"/>
            <a:ext cx="1676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5" descr="г-п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667000"/>
            <a:ext cx="1676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5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1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9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5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8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1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4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7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0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3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6" dur="500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9" dur="500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2" dur="500"/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5" dur="500"/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8" grpId="1"/>
      <p:bldP spid="34819" grpId="0" build="p"/>
      <p:bldP spid="34819" grpI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371600"/>
            <a:ext cx="2743200" cy="4191000"/>
          </a:xfrm>
        </p:spPr>
        <p:txBody>
          <a:bodyPr/>
          <a:lstStyle/>
          <a:p>
            <a:r>
              <a:rPr lang="ru-RU" sz="2400"/>
              <a:t>9 декабря </a:t>
            </a:r>
            <a:br>
              <a:rPr lang="ru-RU" sz="2400"/>
            </a:br>
            <a:r>
              <a:rPr lang="ru-RU" sz="2400"/>
              <a:t>1769 года</a:t>
            </a:r>
            <a:br>
              <a:rPr lang="ru-RU" sz="2400"/>
            </a:br>
            <a:r>
              <a:rPr lang="ru-RU" sz="2400"/>
              <a:t>императрица Екатерина </a:t>
            </a:r>
            <a:r>
              <a:rPr lang="en-US" sz="2400"/>
              <a:t>II</a:t>
            </a:r>
            <a:r>
              <a:rPr lang="ru-RU" sz="2400"/>
              <a:t/>
            </a:r>
            <a:br>
              <a:rPr lang="ru-RU" sz="2400"/>
            </a:br>
            <a:r>
              <a:rPr lang="ru-RU" sz="2400"/>
              <a:t>учредила новую награду –</a:t>
            </a:r>
            <a:br>
              <a:rPr lang="ru-RU" sz="2400"/>
            </a:br>
            <a:r>
              <a:rPr lang="ru-RU" sz="2400"/>
              <a:t>орден Святого</a:t>
            </a:r>
            <a:br>
              <a:rPr lang="ru-RU" sz="2400"/>
            </a:br>
            <a:r>
              <a:rPr lang="ru-RU" sz="2400"/>
              <a:t>Георгия</a:t>
            </a:r>
            <a:br>
              <a:rPr lang="ru-RU" sz="2400"/>
            </a:br>
            <a:r>
              <a:rPr lang="ru-RU" sz="2400"/>
              <a:t>Победоносца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2514600" cy="5181600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endParaRPr lang="ru-RU"/>
          </a:p>
        </p:txBody>
      </p:sp>
      <p:pic>
        <p:nvPicPr>
          <p:cNvPr id="15364" name="Picture 4" descr="295px-Cath2russi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85800"/>
            <a:ext cx="4410075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229600" cy="1371600"/>
          </a:xfrm>
        </p:spPr>
        <p:txBody>
          <a:bodyPr/>
          <a:lstStyle/>
          <a:p>
            <a:pPr algn="ctr"/>
            <a:r>
              <a:rPr lang="ru-RU" b="1">
                <a:hlinkClick r:id="rId2" tooltip="Ордена Российской империи"/>
              </a:rPr>
              <a:t>Орден</a:t>
            </a:r>
            <a:r>
              <a:rPr lang="ru-RU" b="1"/>
              <a:t> </a:t>
            </a:r>
            <a:r>
              <a:rPr lang="ru-RU" b="1">
                <a:hlinkClick r:id="rId3" tooltip="Георгий Победоносец"/>
              </a:rPr>
              <a:t>Святого Георгия</a:t>
            </a:r>
            <a:r>
              <a:rPr lang="ru-RU"/>
              <a:t> 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 rot="10800000" flipV="1">
            <a:off x="2057400" y="6248400"/>
            <a:ext cx="50847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ru-RU"/>
              <a:t>Знак ордена Св. Георгия 1-й степени</a:t>
            </a:r>
          </a:p>
        </p:txBody>
      </p:sp>
      <p:pic>
        <p:nvPicPr>
          <p:cNvPr id="16390" name="Picture 6" descr="176px-Order_of_St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43000"/>
            <a:ext cx="4267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057400" y="2133600"/>
            <a:ext cx="4419600" cy="40386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90" name="Rectangle 8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001000" cy="685800"/>
          </a:xfrm>
        </p:spPr>
        <p:txBody>
          <a:bodyPr/>
          <a:lstStyle/>
          <a:p>
            <a:pPr algn="ctr"/>
            <a:r>
              <a:rPr lang="ru-RU" sz="2400" b="1">
                <a:solidFill>
                  <a:schemeClr val="bg2"/>
                </a:solidFill>
              </a:rPr>
              <a:t>Орден  Святого Георгия Победоносца</a:t>
            </a:r>
          </a:p>
        </p:txBody>
      </p:sp>
      <p:graphicFrame>
        <p:nvGraphicFramePr>
          <p:cNvPr id="21728" name="Group 224"/>
          <p:cNvGraphicFramePr>
            <a:graphicFrameLocks noGrp="1"/>
          </p:cNvGraphicFramePr>
          <p:nvPr>
            <p:ph idx="1"/>
          </p:nvPr>
        </p:nvGraphicFramePr>
        <p:xfrm>
          <a:off x="1066800" y="1219200"/>
          <a:ext cx="7391400" cy="6748463"/>
        </p:xfrm>
        <a:graphic>
          <a:graphicData uri="http://schemas.openxmlformats.org/drawingml/2006/table">
            <a:tbl>
              <a:tblPr/>
              <a:tblGrid>
                <a:gridCol w="2432050"/>
                <a:gridCol w="4959350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Дата учреждения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 декабря 1769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Учредитель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Екатерина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II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Статус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Высший военный орден за боевые заслуги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Девиз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«За службу и храбрость»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Число степеней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Знаки ордена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Знак Ордена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золотой крест, покрытый белой эмалью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Звезда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золотая четырёхлучевая ромбовидная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Лента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жёлто-чёрная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Орденские одежды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 (с 1833)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Орденская лента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64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87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690" name="Picture 186" descr="Георгиевская лента">
            <a:hlinkClick r:id="rId2" tooltip="&quot;Георгиевская лента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943600"/>
            <a:ext cx="152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/>
              <a:t/>
            </a:r>
            <a:br>
              <a:rPr lang="ru-RU" sz="2400"/>
            </a:br>
            <a:r>
              <a:rPr lang="ru-RU" sz="2400"/>
              <a:t/>
            </a:r>
            <a:br>
              <a:rPr lang="ru-RU" sz="2400"/>
            </a:br>
            <a:r>
              <a:rPr lang="ru-RU" sz="2400"/>
              <a:t/>
            </a:r>
            <a:br>
              <a:rPr lang="ru-RU" sz="2400"/>
            </a:br>
            <a:r>
              <a:rPr lang="ru-RU" sz="2400"/>
              <a:t>Этот орден имеет 4 степени отличия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4" name="Picture 4" descr="707px-Star_and_badges_to_Order_St_George">
            <a:hlinkClick r:id="rId2"/>
          </p:cNvPr>
          <p:cNvPicPr>
            <a:picLocks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590800"/>
            <a:ext cx="8229600" cy="2955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33400"/>
          </a:xfrm>
        </p:spPr>
        <p:txBody>
          <a:bodyPr/>
          <a:lstStyle/>
          <a:p>
            <a:pPr algn="ctr"/>
            <a:r>
              <a:rPr lang="ru-RU" sz="2400" b="1">
                <a:latin typeface="Times New Roman" pitchFamily="18" charset="0"/>
              </a:rPr>
              <a:t>Степени ордена и правила ношения</a:t>
            </a:r>
            <a:br>
              <a:rPr lang="ru-RU" sz="2400" b="1">
                <a:latin typeface="Times New Roman" pitchFamily="18" charset="0"/>
              </a:rPr>
            </a:br>
            <a:endParaRPr lang="ru-RU" sz="2400" b="1">
              <a:latin typeface="Times New Roman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>
                <a:latin typeface="Times New Roman" pitchFamily="18" charset="0"/>
              </a:rPr>
              <a:t>1-я степень</a:t>
            </a:r>
            <a:r>
              <a:rPr lang="ru-RU" sz="2400">
                <a:latin typeface="Times New Roman" pitchFamily="18" charset="0"/>
              </a:rPr>
              <a:t>: звезда на левой стороне груди и большой крест на ленте через правое плечо, 700 руб. ежегодной пенсии. </a:t>
            </a:r>
            <a:endParaRPr lang="ru-RU" sz="2400" b="1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>
                <a:latin typeface="Times New Roman" pitchFamily="18" charset="0"/>
              </a:rPr>
              <a:t>2-я степень</a:t>
            </a:r>
            <a:r>
              <a:rPr lang="ru-RU" sz="2400">
                <a:latin typeface="Times New Roman" pitchFamily="18" charset="0"/>
              </a:rPr>
              <a:t>: звезда на левой стороне груди и большой крест на шейной ленте, 400 руб. ежегодной пенсии. </a:t>
            </a:r>
            <a:endParaRPr lang="ru-RU" sz="2400" b="1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>
                <a:latin typeface="Times New Roman" pitchFamily="18" charset="0"/>
              </a:rPr>
              <a:t>3-я степень</a:t>
            </a:r>
            <a:r>
              <a:rPr lang="ru-RU" sz="2400">
                <a:latin typeface="Times New Roman" pitchFamily="18" charset="0"/>
              </a:rPr>
              <a:t>: малый крест на шейной ленте, 200 руб. ежегодной пенсии. </a:t>
            </a:r>
            <a:endParaRPr lang="ru-RU" sz="2400" b="1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>
                <a:latin typeface="Times New Roman" pitchFamily="18" charset="0"/>
              </a:rPr>
              <a:t>4-я степень</a:t>
            </a:r>
            <a:r>
              <a:rPr lang="ru-RU" sz="2400">
                <a:latin typeface="Times New Roman" pitchFamily="18" charset="0"/>
              </a:rPr>
              <a:t>: малый крест в петлице или на колодке, 100 руб. ежегодной пенсии.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>
              <a:latin typeface="Times New Roman" pitchFamily="18" charset="0"/>
            </a:endParaRPr>
          </a:p>
        </p:txBody>
      </p:sp>
      <p:pic>
        <p:nvPicPr>
          <p:cNvPr id="27652" name="Picture 4" descr="%D0%9E%D1%80%D0%B4%D0%B5%D0%BD_%D1%81%D0%B2_%D0%93%D0%B5%D0%BE%D1%80%D0%B3%D0%B8%D1%8F_%D0%BD%D0%BE%D1%88%D0%B5%D0%BD%D0%B8%D0%B5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038600"/>
            <a:ext cx="6934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674688" y="6248400"/>
            <a:ext cx="84693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ru-RU"/>
              <a:t>Правила ношения степеней Ордена Св. Георгия (слева направо с 4-й по 1-ю)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pPr algn="ctr"/>
            <a:r>
              <a:rPr lang="ru-RU"/>
              <a:t>Награждения орденом </a:t>
            </a:r>
          </a:p>
        </p:txBody>
      </p:sp>
      <p:pic>
        <p:nvPicPr>
          <p:cNvPr id="28676" name="Picture 4" descr="265px-Kutuzov1">
            <a:hlinkClick r:id="rId2"/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524000"/>
            <a:ext cx="3733800" cy="4800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914400" y="1371600"/>
            <a:ext cx="28956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sz="2400">
                <a:latin typeface="Times New Roman" pitchFamily="18" charset="0"/>
              </a:rPr>
              <a:t>Генерал-фельдмаршал </a:t>
            </a:r>
            <a:r>
              <a:rPr lang="ru-RU" sz="2400">
                <a:latin typeface="Times New Roman" pitchFamily="18" charset="0"/>
                <a:hlinkClick r:id="rId4" tooltip="Кутузов, Михаил Илларионович"/>
              </a:rPr>
              <a:t>М. И. Кутузов</a:t>
            </a:r>
            <a:r>
              <a:rPr lang="ru-RU" sz="2400">
                <a:latin typeface="Times New Roman" pitchFamily="18" charset="0"/>
              </a:rPr>
              <a:t>, полный кавалер Ордена Св. Георгия. На портрете Знак ордена Св. Георгия 1-й степени (крест) на георгиевской ленте (за рукоятью шпаги) и его четырёхугольная звезда (2-я сверху).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648200"/>
            <a:ext cx="3810000" cy="1219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>
                <a:latin typeface="Times New Roman" pitchFamily="18" charset="0"/>
              </a:rPr>
              <a:t>Полковник </a:t>
            </a:r>
            <a:r>
              <a:rPr lang="ru-RU" sz="1600">
                <a:latin typeface="Times New Roman" pitchFamily="18" charset="0"/>
                <a:hlinkClick r:id="rId2" tooltip="Кутузов, Михаил Илларионович"/>
              </a:rPr>
              <a:t>М. И. Кутузов</a:t>
            </a:r>
            <a:r>
              <a:rPr lang="ru-RU" sz="1600">
                <a:latin typeface="Times New Roman" pitchFamily="18" charset="0"/>
              </a:rPr>
              <a:t> с первой наградой, орденом Св. Георгия 4-й ст. за № 222.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533400"/>
            <a:ext cx="4038600" cy="59436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300">
                <a:latin typeface="Times New Roman" pitchFamily="18" charset="0"/>
              </a:rPr>
              <a:t> </a:t>
            </a:r>
            <a:r>
              <a:rPr lang="ru-RU" sz="2000"/>
              <a:t>Полные кавалеры Ордена Св. Георгия</a:t>
            </a:r>
            <a:endParaRPr lang="ru-RU" sz="2300"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300">
                <a:latin typeface="Times New Roman" pitchFamily="18" charset="0"/>
              </a:rPr>
              <a:t> Всего удостоено 125 человек. Первым кавалером в </a:t>
            </a:r>
            <a:r>
              <a:rPr lang="ru-RU" sz="2300">
                <a:latin typeface="Times New Roman" pitchFamily="18" charset="0"/>
                <a:hlinkClick r:id="rId3" tooltip="1770 год"/>
              </a:rPr>
              <a:t>1770 году</a:t>
            </a:r>
            <a:r>
              <a:rPr lang="ru-RU" sz="2300">
                <a:latin typeface="Times New Roman" pitchFamily="18" charset="0"/>
              </a:rPr>
              <a:t> стал генерал-поручик </a:t>
            </a:r>
            <a:r>
              <a:rPr lang="ru-RU" sz="2300">
                <a:latin typeface="Times New Roman" pitchFamily="18" charset="0"/>
                <a:hlinkClick r:id="rId4" tooltip="Племянников, Пётр Григорьевич"/>
              </a:rPr>
              <a:t>П. Г. Племянников</a:t>
            </a:r>
            <a:r>
              <a:rPr lang="ru-RU" sz="2300">
                <a:latin typeface="Times New Roman" pitchFamily="18" charset="0"/>
              </a:rPr>
              <a:t> «</a:t>
            </a:r>
            <a:r>
              <a:rPr lang="ru-RU" sz="2300" i="1">
                <a:latin typeface="Times New Roman" pitchFamily="18" charset="0"/>
              </a:rPr>
              <a:t>за оказанный пример мужества, служивший подчинённым его по преодолению трудов неустрашимости и к одержанию над неприятелем победы 21-го июля 1770 года под Кагулом</a:t>
            </a:r>
            <a:r>
              <a:rPr lang="ru-RU" sz="2300">
                <a:latin typeface="Times New Roman" pitchFamily="18" charset="0"/>
              </a:rPr>
              <a:t>». Последним кавалером в </a:t>
            </a:r>
            <a:r>
              <a:rPr lang="ru-RU" sz="2300">
                <a:latin typeface="Times New Roman" pitchFamily="18" charset="0"/>
                <a:hlinkClick r:id="rId5" tooltip="1916 год"/>
              </a:rPr>
              <a:t>1916 году</a:t>
            </a:r>
            <a:r>
              <a:rPr lang="ru-RU" sz="2300">
                <a:latin typeface="Times New Roman" pitchFamily="18" charset="0"/>
              </a:rPr>
              <a:t> стал французский генерал </a:t>
            </a:r>
            <a:r>
              <a:rPr lang="ru-RU" sz="2300">
                <a:latin typeface="Times New Roman" pitchFamily="18" charset="0"/>
                <a:hlinkClick r:id="rId6" tooltip="Фош, Фердинанд"/>
              </a:rPr>
              <a:t>Фердинанд Фош</a:t>
            </a:r>
            <a:r>
              <a:rPr lang="ru-RU" sz="2300">
                <a:latin typeface="Times New Roman" pitchFamily="18" charset="0"/>
              </a:rPr>
              <a:t> «</a:t>
            </a:r>
            <a:r>
              <a:rPr lang="ru-RU" sz="2300" i="1">
                <a:latin typeface="Times New Roman" pitchFamily="18" charset="0"/>
              </a:rPr>
              <a:t>за успешное завершение Верденской операции 21 декабря 1916 года</a:t>
            </a:r>
            <a:r>
              <a:rPr lang="ru-RU" sz="2300">
                <a:latin typeface="Times New Roman" pitchFamily="18" charset="0"/>
              </a:rPr>
              <a:t>».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703" name="Picture 7" descr="200px-Kutuzov_in_1777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2667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838200" y="609600"/>
            <a:ext cx="7848600" cy="520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</a:rPr>
              <a:t>Со дня учреждения Ордена Св. Великомученика и Победоносца Георгия </a:t>
            </a:r>
            <a:r>
              <a:rPr lang="ru-RU" sz="2400">
                <a:latin typeface="Times New Roman" pitchFamily="18" charset="0"/>
                <a:hlinkClick r:id="rId2" tooltip="26 ноября"/>
              </a:rPr>
              <a:t>26 ноября</a:t>
            </a:r>
            <a:r>
              <a:rPr lang="ru-RU" sz="2400">
                <a:latin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hlinkClick r:id="rId3" tooltip="1769 год"/>
              </a:rPr>
              <a:t>1769 года</a:t>
            </a:r>
            <a:r>
              <a:rPr lang="ru-RU" sz="2400">
                <a:latin typeface="Times New Roman" pitchFamily="18" charset="0"/>
              </a:rPr>
              <a:t> императрицей </a:t>
            </a:r>
            <a:r>
              <a:rPr lang="ru-RU" sz="2400">
                <a:latin typeface="Times New Roman" pitchFamily="18" charset="0"/>
                <a:hlinkClick r:id="rId4" tooltip="Екатерина II"/>
              </a:rPr>
              <a:t>Екатериной Великой</a:t>
            </a:r>
            <a:r>
              <a:rPr lang="ru-RU" sz="2400">
                <a:latin typeface="Times New Roman" pitchFamily="18" charset="0"/>
              </a:rPr>
              <a:t> этот день стал считаться праздничным Днём Георгиевских кавалеров, который должен был ежегодно праздноваться как при Высочайшем Дворе, так и </a:t>
            </a:r>
            <a:r>
              <a:rPr lang="ru-RU" sz="2400" i="1">
                <a:latin typeface="Times New Roman" pitchFamily="18" charset="0"/>
              </a:rPr>
              <a:t>«во всех тех местах, где случится кавалер большого креста»</a:t>
            </a:r>
            <a:r>
              <a:rPr lang="ru-RU" sz="2400">
                <a:latin typeface="Times New Roman" pitchFamily="18" charset="0"/>
              </a:rPr>
              <a:t>. Местом проведения главных торжественных церемоний, связанных с орденом, со времени Екатерины II </a:t>
            </a:r>
            <a:br>
              <a:rPr lang="ru-RU" sz="2400">
                <a:latin typeface="Times New Roman" pitchFamily="18" charset="0"/>
              </a:rPr>
            </a:br>
            <a:r>
              <a:rPr lang="ru-RU" sz="2400">
                <a:latin typeface="Times New Roman" pitchFamily="18" charset="0"/>
              </a:rPr>
              <a:t>стал </a:t>
            </a:r>
            <a:r>
              <a:rPr lang="ru-RU" sz="2400">
                <a:latin typeface="Times New Roman" pitchFamily="18" charset="0"/>
                <a:hlinkClick r:id="rId5" tooltip="Зимний дворец"/>
              </a:rPr>
              <a:t>Зимний дворец</a:t>
            </a:r>
            <a:r>
              <a:rPr lang="ru-RU" sz="2400">
                <a:latin typeface="Times New Roman" pitchFamily="18" charset="0"/>
              </a:rPr>
              <a:t>. </a:t>
            </a:r>
            <a:br>
              <a:rPr lang="ru-RU" sz="2400">
                <a:latin typeface="Times New Roman" pitchFamily="18" charset="0"/>
              </a:rPr>
            </a:br>
            <a:r>
              <a:rPr lang="ru-RU" sz="2400">
                <a:latin typeface="Times New Roman" pitchFamily="18" charset="0"/>
              </a:rPr>
              <a:t/>
            </a:r>
            <a:br>
              <a:rPr lang="ru-RU" sz="2400">
                <a:latin typeface="Times New Roman" pitchFamily="18" charset="0"/>
              </a:rPr>
            </a:br>
            <a:r>
              <a:rPr lang="ru-RU" sz="2400">
                <a:latin typeface="Times New Roman" pitchFamily="18" charset="0"/>
              </a:rPr>
              <a:t>Последний раз в Российской империи георгиевские кавалеры отмечали свой орденский праздник 26 ноября </a:t>
            </a:r>
            <a:r>
              <a:rPr lang="ru-RU" sz="2400">
                <a:latin typeface="Times New Roman" pitchFamily="18" charset="0"/>
                <a:hlinkClick r:id="rId6" tooltip="1916"/>
              </a:rPr>
              <a:t>1916</a:t>
            </a:r>
            <a:r>
              <a:rPr lang="ru-RU" sz="2400">
                <a:latin typeface="Times New Roman" pitchFamily="18" charset="0"/>
              </a:rPr>
              <a:t> г.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103</TotalTime>
  <Words>312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Times New Roman</vt:lpstr>
      <vt:lpstr>Wingdings</vt:lpstr>
      <vt:lpstr>Arial Black</vt:lpstr>
      <vt:lpstr>Arial Narrow</vt:lpstr>
      <vt:lpstr>Пиксел</vt:lpstr>
      <vt:lpstr>      9 декабря –  День Героев Отечества</vt:lpstr>
      <vt:lpstr>9 декабря  1769 года императрица Екатерина II учредила новую награду – орден Святого Георгия Победоносца</vt:lpstr>
      <vt:lpstr>Орден Святого Георгия </vt:lpstr>
      <vt:lpstr>Орден  Святого Георгия Победоносца</vt:lpstr>
      <vt:lpstr>   Этот орден имеет 4 степени отличия</vt:lpstr>
      <vt:lpstr>Степени ордена и правила ношения </vt:lpstr>
      <vt:lpstr>Награждения орденом </vt:lpstr>
      <vt:lpstr>Презентация PowerPoint</vt:lpstr>
      <vt:lpstr>Презентация PowerPoint</vt:lpstr>
      <vt:lpstr>Обед георгиевских кавалеров  в народном доме Николая II.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Талия</dc:creator>
  <cp:lastModifiedBy>Талия</cp:lastModifiedBy>
  <cp:revision>2</cp:revision>
  <cp:lastPrinted>1601-01-01T00:00:00Z</cp:lastPrinted>
  <dcterms:created xsi:type="dcterms:W3CDTF">1601-01-01T00:00:00Z</dcterms:created>
  <dcterms:modified xsi:type="dcterms:W3CDTF">2013-12-06T11:47:38Z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